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7" r:id="rId2"/>
    <p:sldId id="258" r:id="rId3"/>
    <p:sldId id="263" r:id="rId4"/>
    <p:sldId id="265" r:id="rId5"/>
    <p:sldId id="266" r:id="rId6"/>
    <p:sldId id="268" r:id="rId7"/>
    <p:sldId id="267" r:id="rId8"/>
    <p:sldId id="260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A9A6"/>
    <a:srgbClr val="30C4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92" autoAdjust="0"/>
    <p:restoredTop sz="94660"/>
  </p:normalViewPr>
  <p:slideViewPr>
    <p:cSldViewPr snapToGrid="0">
      <p:cViewPr>
        <p:scale>
          <a:sx n="100" d="100"/>
          <a:sy n="100" d="100"/>
        </p:scale>
        <p:origin x="110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F83B9-69E5-4870-8B72-88E1DC611C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C9000-04C6-428B-A009-EE89082DB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0189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0B4DE-FD9F-42BF-9997-E376E9BD33A1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CD43E-8F8F-4670-8D54-6785128DD9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190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C52DC-C444-42F1-AD8B-887A34E9CF3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101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314D0-7031-41A9-9614-B31831EAD8C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01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88A0-F329-4FA4-8067-EF3FBEAE6C8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507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93FCA-50AD-426D-9FBB-F1B0E27666D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713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F2B60-7FA4-43C2-8179-4B8E051F1A9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354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88371-8EB7-44AF-9EF2-0D75EF5EB0A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49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E1ADE-E36B-4695-892D-608569DB5D0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58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5444-B626-4AC7-BC49-8703A2453FA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353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C5654-B5C1-4EFE-95C1-00643AFF2E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62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CACA4-001F-4C7A-AF02-C28D8276C9D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65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AE66-D6AC-4E24-952C-CAED908B2E7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15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A5729-FF58-4354-A487-C5EE30B0BE1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099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hyperlink" Target="https://youtu.be/TLDlT3LS_k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A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 flipH="1">
            <a:off x="2933702" y="706588"/>
            <a:ext cx="9258298" cy="6146800"/>
          </a:xfrm>
          <a:prstGeom prst="rect">
            <a:avLst/>
          </a:prstGeom>
          <a:solidFill>
            <a:srgbClr val="4082A2"/>
          </a:solidFill>
          <a:ln w="19050">
            <a:noFill/>
          </a:ln>
          <a:effectLst>
            <a:outerShdw blurRad="304800" dist="127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3832950" y="2172319"/>
            <a:ext cx="6424465" cy="1771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i="1" dirty="0" smtClean="0">
                <a:solidFill>
                  <a:srgbClr val="2B586F"/>
                </a:solidFill>
              </a:rPr>
              <a:t>JavaScript </a:t>
            </a:r>
            <a:r>
              <a:rPr lang="ko-KR" altLang="en-US" sz="2000" i="1" dirty="0" smtClean="0">
                <a:solidFill>
                  <a:srgbClr val="2B586F"/>
                </a:solidFill>
              </a:rPr>
              <a:t>기반 </a:t>
            </a:r>
            <a:r>
              <a:rPr lang="ko-KR" altLang="en-US" sz="3600" b="1" i="1" dirty="0" smtClean="0">
                <a:solidFill>
                  <a:srgbClr val="2B586F"/>
                </a:solidFill>
              </a:rPr>
              <a:t>디지털 영상처리</a:t>
            </a:r>
            <a:endParaRPr lang="en-US" altLang="ko-KR" sz="3600" b="1" i="1" dirty="0">
              <a:solidFill>
                <a:srgbClr val="2B586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2B586F"/>
                </a:solidFill>
              </a:rPr>
              <a:t>자바 기반 빅데이터 시각화 시스템 개발 과정 </a:t>
            </a:r>
            <a:r>
              <a:rPr lang="en-US" altLang="ko-KR" sz="1050" dirty="0" smtClean="0">
                <a:solidFill>
                  <a:srgbClr val="2B586F"/>
                </a:solidFill>
              </a:rPr>
              <a:t>Front-end programming 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2B586F"/>
                </a:solidFill>
              </a:rPr>
              <a:t>이재호</a:t>
            </a:r>
            <a:endParaRPr lang="en-US" altLang="ko-KR" sz="1050" dirty="0">
              <a:solidFill>
                <a:srgbClr val="2B586F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95040" y="742969"/>
            <a:ext cx="2119244" cy="950626"/>
            <a:chOff x="304548" y="842986"/>
            <a:chExt cx="2119244" cy="950626"/>
          </a:xfrm>
        </p:grpSpPr>
        <p:sp>
          <p:nvSpPr>
            <p:cNvPr id="3" name="타원 2"/>
            <p:cNvSpPr/>
            <p:nvPr/>
          </p:nvSpPr>
          <p:spPr>
            <a:xfrm>
              <a:off x="304548" y="842986"/>
              <a:ext cx="91742" cy="91742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439592" y="842986"/>
              <a:ext cx="91742" cy="91742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574636" y="842986"/>
              <a:ext cx="91742" cy="91742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709680" y="842986"/>
              <a:ext cx="91742" cy="91742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844725" y="842986"/>
              <a:ext cx="91742" cy="91742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979769" y="842986"/>
              <a:ext cx="91742" cy="91742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1114813" y="842986"/>
              <a:ext cx="91742" cy="91742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1249857" y="842986"/>
              <a:ext cx="91742" cy="91742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311411" y="995645"/>
              <a:ext cx="78017" cy="78017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446455" y="995645"/>
              <a:ext cx="78017" cy="78017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581499" y="995645"/>
              <a:ext cx="78017" cy="78017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716543" y="995645"/>
              <a:ext cx="78017" cy="78017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851587" y="995645"/>
              <a:ext cx="78017" cy="78017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986631" y="995645"/>
              <a:ext cx="78017" cy="78017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1121675" y="995645"/>
              <a:ext cx="78017" cy="78017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1256720" y="995645"/>
              <a:ext cx="78017" cy="78017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315745" y="1148303"/>
              <a:ext cx="69348" cy="69348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450789" y="1148303"/>
              <a:ext cx="69348" cy="69348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585833" y="1148303"/>
              <a:ext cx="69348" cy="69348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720877" y="1148303"/>
              <a:ext cx="69348" cy="69348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855921" y="1148303"/>
              <a:ext cx="69348" cy="69348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990966" y="1148303"/>
              <a:ext cx="69348" cy="69348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1126010" y="1148303"/>
              <a:ext cx="69348" cy="69348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1261054" y="1148303"/>
              <a:ext cx="69348" cy="69348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320079" y="1300962"/>
              <a:ext cx="60680" cy="60680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455123" y="1300962"/>
              <a:ext cx="60680" cy="60680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타원 97"/>
            <p:cNvSpPr/>
            <p:nvPr/>
          </p:nvSpPr>
          <p:spPr>
            <a:xfrm>
              <a:off x="590167" y="1300962"/>
              <a:ext cx="60680" cy="60680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725212" y="1300962"/>
              <a:ext cx="60680" cy="60680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타원 99"/>
            <p:cNvSpPr/>
            <p:nvPr/>
          </p:nvSpPr>
          <p:spPr>
            <a:xfrm>
              <a:off x="860256" y="1300962"/>
              <a:ext cx="60680" cy="60680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995300" y="1300962"/>
              <a:ext cx="60680" cy="60680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타원 102"/>
            <p:cNvSpPr/>
            <p:nvPr/>
          </p:nvSpPr>
          <p:spPr>
            <a:xfrm>
              <a:off x="1130344" y="1300962"/>
              <a:ext cx="60680" cy="60680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1265388" y="1300962"/>
              <a:ext cx="60680" cy="60680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324413" y="1453621"/>
              <a:ext cx="52011" cy="52011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타원 106"/>
            <p:cNvSpPr/>
            <p:nvPr/>
          </p:nvSpPr>
          <p:spPr>
            <a:xfrm>
              <a:off x="459458" y="1453621"/>
              <a:ext cx="52011" cy="52011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94502" y="1453621"/>
              <a:ext cx="52011" cy="52011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타원 108"/>
            <p:cNvSpPr/>
            <p:nvPr/>
          </p:nvSpPr>
          <p:spPr>
            <a:xfrm>
              <a:off x="729546" y="1453621"/>
              <a:ext cx="52011" cy="52011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타원 109"/>
            <p:cNvSpPr/>
            <p:nvPr/>
          </p:nvSpPr>
          <p:spPr>
            <a:xfrm>
              <a:off x="864590" y="1453621"/>
              <a:ext cx="52011" cy="52011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1" name="타원 110"/>
            <p:cNvSpPr/>
            <p:nvPr/>
          </p:nvSpPr>
          <p:spPr>
            <a:xfrm>
              <a:off x="999634" y="1453621"/>
              <a:ext cx="52011" cy="52011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1134678" y="1453621"/>
              <a:ext cx="52011" cy="52011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" name="타원 112"/>
            <p:cNvSpPr/>
            <p:nvPr/>
          </p:nvSpPr>
          <p:spPr>
            <a:xfrm>
              <a:off x="1269722" y="1453621"/>
              <a:ext cx="52011" cy="52011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328748" y="1606279"/>
              <a:ext cx="43343" cy="43343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463792" y="1606279"/>
              <a:ext cx="43343" cy="43343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98836" y="1606279"/>
              <a:ext cx="43343" cy="43343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" name="타원 116"/>
            <p:cNvSpPr/>
            <p:nvPr/>
          </p:nvSpPr>
          <p:spPr>
            <a:xfrm>
              <a:off x="733880" y="1606279"/>
              <a:ext cx="43343" cy="43343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868924" y="1606279"/>
              <a:ext cx="43343" cy="43343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003968" y="1606279"/>
              <a:ext cx="43343" cy="43343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1139013" y="1606279"/>
              <a:ext cx="43343" cy="43343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1274057" y="1606279"/>
              <a:ext cx="43343" cy="43343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333082" y="1758938"/>
              <a:ext cx="34674" cy="34674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타원 122"/>
            <p:cNvSpPr/>
            <p:nvPr/>
          </p:nvSpPr>
          <p:spPr>
            <a:xfrm>
              <a:off x="468126" y="1758938"/>
              <a:ext cx="34674" cy="34674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타원 123"/>
            <p:cNvSpPr/>
            <p:nvPr/>
          </p:nvSpPr>
          <p:spPr>
            <a:xfrm>
              <a:off x="603170" y="1758938"/>
              <a:ext cx="34674" cy="34674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타원 124"/>
            <p:cNvSpPr/>
            <p:nvPr/>
          </p:nvSpPr>
          <p:spPr>
            <a:xfrm>
              <a:off x="738214" y="1758938"/>
              <a:ext cx="34674" cy="34674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타원 125"/>
            <p:cNvSpPr/>
            <p:nvPr/>
          </p:nvSpPr>
          <p:spPr>
            <a:xfrm>
              <a:off x="873259" y="1758938"/>
              <a:ext cx="34674" cy="34674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타원 126"/>
            <p:cNvSpPr/>
            <p:nvPr/>
          </p:nvSpPr>
          <p:spPr>
            <a:xfrm>
              <a:off x="1008303" y="1758938"/>
              <a:ext cx="34674" cy="34674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>
              <a:off x="1143347" y="1758938"/>
              <a:ext cx="34674" cy="34674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1278391" y="1758938"/>
              <a:ext cx="34674" cy="34674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1386741" y="842986"/>
              <a:ext cx="91742" cy="91742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2" name="타원 131"/>
            <p:cNvSpPr/>
            <p:nvPr/>
          </p:nvSpPr>
          <p:spPr>
            <a:xfrm>
              <a:off x="1521785" y="842986"/>
              <a:ext cx="91742" cy="91742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타원 132"/>
            <p:cNvSpPr/>
            <p:nvPr/>
          </p:nvSpPr>
          <p:spPr>
            <a:xfrm>
              <a:off x="1656829" y="842986"/>
              <a:ext cx="91742" cy="91742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1791873" y="842986"/>
              <a:ext cx="91742" cy="91742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1926918" y="842986"/>
              <a:ext cx="91742" cy="91742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2061962" y="842986"/>
              <a:ext cx="91742" cy="91742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타원 136"/>
            <p:cNvSpPr/>
            <p:nvPr/>
          </p:nvSpPr>
          <p:spPr>
            <a:xfrm>
              <a:off x="2197006" y="842986"/>
              <a:ext cx="91742" cy="91742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8" name="타원 137"/>
            <p:cNvSpPr/>
            <p:nvPr/>
          </p:nvSpPr>
          <p:spPr>
            <a:xfrm>
              <a:off x="2332050" y="842986"/>
              <a:ext cx="91742" cy="91742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1393604" y="995645"/>
              <a:ext cx="78017" cy="78017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1528648" y="995645"/>
              <a:ext cx="78017" cy="78017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1663692" y="995645"/>
              <a:ext cx="78017" cy="78017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2" name="타원 141"/>
            <p:cNvSpPr/>
            <p:nvPr/>
          </p:nvSpPr>
          <p:spPr>
            <a:xfrm>
              <a:off x="1798736" y="995645"/>
              <a:ext cx="78017" cy="78017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타원 142"/>
            <p:cNvSpPr/>
            <p:nvPr/>
          </p:nvSpPr>
          <p:spPr>
            <a:xfrm>
              <a:off x="1933780" y="995645"/>
              <a:ext cx="78017" cy="78017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2068824" y="995645"/>
              <a:ext cx="78017" cy="78017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2203868" y="995645"/>
              <a:ext cx="78017" cy="78017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2338913" y="995645"/>
              <a:ext cx="78017" cy="78017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타원 146"/>
            <p:cNvSpPr/>
            <p:nvPr/>
          </p:nvSpPr>
          <p:spPr>
            <a:xfrm>
              <a:off x="1397938" y="1148303"/>
              <a:ext cx="69348" cy="69348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1532982" y="1148303"/>
              <a:ext cx="69348" cy="69348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1668026" y="1148303"/>
              <a:ext cx="69348" cy="69348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타원 149"/>
            <p:cNvSpPr/>
            <p:nvPr/>
          </p:nvSpPr>
          <p:spPr>
            <a:xfrm>
              <a:off x="1803070" y="1148303"/>
              <a:ext cx="69348" cy="69348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1" name="타원 150"/>
            <p:cNvSpPr/>
            <p:nvPr/>
          </p:nvSpPr>
          <p:spPr>
            <a:xfrm>
              <a:off x="1938114" y="1148303"/>
              <a:ext cx="69348" cy="69348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>
              <a:off x="2073159" y="1148303"/>
              <a:ext cx="69348" cy="69348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2208203" y="1148303"/>
              <a:ext cx="69348" cy="69348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타원 153"/>
            <p:cNvSpPr/>
            <p:nvPr/>
          </p:nvSpPr>
          <p:spPr>
            <a:xfrm>
              <a:off x="2343247" y="1148303"/>
              <a:ext cx="69348" cy="69348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5" name="타원 154"/>
            <p:cNvSpPr/>
            <p:nvPr/>
          </p:nvSpPr>
          <p:spPr>
            <a:xfrm>
              <a:off x="1402272" y="1300962"/>
              <a:ext cx="60680" cy="60680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타원 155"/>
            <p:cNvSpPr/>
            <p:nvPr/>
          </p:nvSpPr>
          <p:spPr>
            <a:xfrm>
              <a:off x="1537316" y="1300962"/>
              <a:ext cx="60680" cy="60680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7" name="타원 156"/>
            <p:cNvSpPr/>
            <p:nvPr/>
          </p:nvSpPr>
          <p:spPr>
            <a:xfrm>
              <a:off x="1672360" y="1300962"/>
              <a:ext cx="60680" cy="60680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8" name="타원 157"/>
            <p:cNvSpPr/>
            <p:nvPr/>
          </p:nvSpPr>
          <p:spPr>
            <a:xfrm>
              <a:off x="1807405" y="1300962"/>
              <a:ext cx="60680" cy="60680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타원 158"/>
            <p:cNvSpPr/>
            <p:nvPr/>
          </p:nvSpPr>
          <p:spPr>
            <a:xfrm>
              <a:off x="1942449" y="1300962"/>
              <a:ext cx="60680" cy="60680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0" name="타원 159"/>
            <p:cNvSpPr/>
            <p:nvPr/>
          </p:nvSpPr>
          <p:spPr>
            <a:xfrm>
              <a:off x="2077493" y="1300962"/>
              <a:ext cx="60680" cy="60680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1" name="타원 160"/>
            <p:cNvSpPr/>
            <p:nvPr/>
          </p:nvSpPr>
          <p:spPr>
            <a:xfrm>
              <a:off x="2212537" y="1300962"/>
              <a:ext cx="60680" cy="60680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타원 161"/>
            <p:cNvSpPr/>
            <p:nvPr/>
          </p:nvSpPr>
          <p:spPr>
            <a:xfrm>
              <a:off x="2347581" y="1300962"/>
              <a:ext cx="60680" cy="60680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타원 162"/>
            <p:cNvSpPr/>
            <p:nvPr/>
          </p:nvSpPr>
          <p:spPr>
            <a:xfrm>
              <a:off x="1406606" y="1453621"/>
              <a:ext cx="52011" cy="52011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타원 163"/>
            <p:cNvSpPr/>
            <p:nvPr/>
          </p:nvSpPr>
          <p:spPr>
            <a:xfrm>
              <a:off x="1541651" y="1453621"/>
              <a:ext cx="52011" cy="52011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타원 164"/>
            <p:cNvSpPr/>
            <p:nvPr/>
          </p:nvSpPr>
          <p:spPr>
            <a:xfrm>
              <a:off x="1676695" y="1453621"/>
              <a:ext cx="52011" cy="52011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타원 165"/>
            <p:cNvSpPr/>
            <p:nvPr/>
          </p:nvSpPr>
          <p:spPr>
            <a:xfrm>
              <a:off x="1811739" y="1453621"/>
              <a:ext cx="52011" cy="52011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타원 166"/>
            <p:cNvSpPr/>
            <p:nvPr/>
          </p:nvSpPr>
          <p:spPr>
            <a:xfrm>
              <a:off x="1946783" y="1453621"/>
              <a:ext cx="52011" cy="52011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타원 167"/>
            <p:cNvSpPr/>
            <p:nvPr/>
          </p:nvSpPr>
          <p:spPr>
            <a:xfrm>
              <a:off x="2081827" y="1453621"/>
              <a:ext cx="52011" cy="52011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타원 168"/>
            <p:cNvSpPr/>
            <p:nvPr/>
          </p:nvSpPr>
          <p:spPr>
            <a:xfrm>
              <a:off x="2216871" y="1453621"/>
              <a:ext cx="52011" cy="52011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타원 169"/>
            <p:cNvSpPr/>
            <p:nvPr/>
          </p:nvSpPr>
          <p:spPr>
            <a:xfrm>
              <a:off x="2351915" y="1453621"/>
              <a:ext cx="52011" cy="52011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1" name="타원 170"/>
            <p:cNvSpPr/>
            <p:nvPr/>
          </p:nvSpPr>
          <p:spPr>
            <a:xfrm>
              <a:off x="1410941" y="1606279"/>
              <a:ext cx="43343" cy="43343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2" name="타원 171"/>
            <p:cNvSpPr/>
            <p:nvPr/>
          </p:nvSpPr>
          <p:spPr>
            <a:xfrm>
              <a:off x="1545985" y="1606279"/>
              <a:ext cx="43343" cy="43343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3" name="타원 172"/>
            <p:cNvSpPr/>
            <p:nvPr/>
          </p:nvSpPr>
          <p:spPr>
            <a:xfrm>
              <a:off x="1681029" y="1606279"/>
              <a:ext cx="43343" cy="43343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4" name="타원 173"/>
            <p:cNvSpPr/>
            <p:nvPr/>
          </p:nvSpPr>
          <p:spPr>
            <a:xfrm>
              <a:off x="1816073" y="1606279"/>
              <a:ext cx="43343" cy="43343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5" name="타원 174"/>
            <p:cNvSpPr/>
            <p:nvPr/>
          </p:nvSpPr>
          <p:spPr>
            <a:xfrm>
              <a:off x="1951117" y="1606279"/>
              <a:ext cx="43343" cy="43343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6" name="타원 175"/>
            <p:cNvSpPr/>
            <p:nvPr/>
          </p:nvSpPr>
          <p:spPr>
            <a:xfrm>
              <a:off x="2086161" y="1606279"/>
              <a:ext cx="43343" cy="43343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7" name="타원 176"/>
            <p:cNvSpPr/>
            <p:nvPr/>
          </p:nvSpPr>
          <p:spPr>
            <a:xfrm>
              <a:off x="2221206" y="1606279"/>
              <a:ext cx="43343" cy="43343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8" name="타원 177"/>
            <p:cNvSpPr/>
            <p:nvPr/>
          </p:nvSpPr>
          <p:spPr>
            <a:xfrm>
              <a:off x="2356250" y="1606279"/>
              <a:ext cx="43343" cy="43343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9" name="타원 178"/>
            <p:cNvSpPr/>
            <p:nvPr/>
          </p:nvSpPr>
          <p:spPr>
            <a:xfrm>
              <a:off x="1415275" y="1758938"/>
              <a:ext cx="34674" cy="34674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1550319" y="1758938"/>
              <a:ext cx="34674" cy="34674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1" name="타원 180"/>
            <p:cNvSpPr/>
            <p:nvPr/>
          </p:nvSpPr>
          <p:spPr>
            <a:xfrm>
              <a:off x="1685363" y="1758938"/>
              <a:ext cx="34674" cy="34674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2" name="타원 181"/>
            <p:cNvSpPr/>
            <p:nvPr/>
          </p:nvSpPr>
          <p:spPr>
            <a:xfrm>
              <a:off x="1820407" y="1758938"/>
              <a:ext cx="34674" cy="34674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3" name="타원 182"/>
            <p:cNvSpPr/>
            <p:nvPr/>
          </p:nvSpPr>
          <p:spPr>
            <a:xfrm>
              <a:off x="1955452" y="1758938"/>
              <a:ext cx="34674" cy="34674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4" name="타원 183"/>
            <p:cNvSpPr/>
            <p:nvPr/>
          </p:nvSpPr>
          <p:spPr>
            <a:xfrm>
              <a:off x="2090496" y="1758938"/>
              <a:ext cx="34674" cy="34674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5" name="타원 184"/>
            <p:cNvSpPr/>
            <p:nvPr/>
          </p:nvSpPr>
          <p:spPr>
            <a:xfrm>
              <a:off x="2225540" y="1758938"/>
              <a:ext cx="34674" cy="34674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6" name="타원 185"/>
            <p:cNvSpPr/>
            <p:nvPr/>
          </p:nvSpPr>
          <p:spPr>
            <a:xfrm>
              <a:off x="2360584" y="1758938"/>
              <a:ext cx="34674" cy="34674"/>
            </a:xfrm>
            <a:prstGeom prst="ellipse">
              <a:avLst/>
            </a:prstGeom>
            <a:solidFill>
              <a:srgbClr val="408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7" name="직사각형 186"/>
          <p:cNvSpPr/>
          <p:nvPr/>
        </p:nvSpPr>
        <p:spPr>
          <a:xfrm>
            <a:off x="8670436" y="120198"/>
            <a:ext cx="3521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dirty="0" smtClean="0">
                <a:solidFill>
                  <a:prstClr val="white"/>
                </a:solidFill>
              </a:rPr>
              <a:t>미니 프로젝트</a:t>
            </a:r>
            <a:r>
              <a:rPr lang="en-US" altLang="ko-KR" sz="2400" b="1" i="1" dirty="0" smtClean="0">
                <a:solidFill>
                  <a:prstClr val="white"/>
                </a:solidFill>
              </a:rPr>
              <a:t>(</a:t>
            </a:r>
            <a:r>
              <a:rPr lang="en-US" altLang="ko-KR" sz="2400" b="1" i="1" dirty="0" err="1" smtClean="0">
                <a:solidFill>
                  <a:prstClr val="white"/>
                </a:solidFill>
              </a:rPr>
              <a:t>Ver</a:t>
            </a:r>
            <a:r>
              <a:rPr lang="en-US" altLang="ko-KR" sz="2400" b="1" i="1" dirty="0" smtClean="0">
                <a:solidFill>
                  <a:prstClr val="white"/>
                </a:solidFill>
              </a:rPr>
              <a:t> 1.0)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1/8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23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A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flipH="1">
            <a:off x="445490" y="711200"/>
            <a:ext cx="1066799" cy="6138174"/>
          </a:xfrm>
          <a:prstGeom prst="rect">
            <a:avLst/>
          </a:prstGeom>
          <a:solidFill>
            <a:srgbClr val="4082A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50316" y="1426365"/>
            <a:ext cx="59690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7" name="Group 75"/>
          <p:cNvGrpSpPr>
            <a:grpSpLocks noChangeAspect="1"/>
          </p:cNvGrpSpPr>
          <p:nvPr/>
        </p:nvGrpSpPr>
        <p:grpSpPr bwMode="auto">
          <a:xfrm>
            <a:off x="886656" y="1822969"/>
            <a:ext cx="136461" cy="178005"/>
            <a:chOff x="-34" y="2514"/>
            <a:chExt cx="3311" cy="4319"/>
          </a:xfrm>
          <a:solidFill>
            <a:srgbClr val="213991">
              <a:alpha val="54000"/>
            </a:srgbClr>
          </a:solidFill>
        </p:grpSpPr>
        <p:sp>
          <p:nvSpPr>
            <p:cNvPr id="68" name="Freeform 76"/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77"/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Rectangle 78"/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Rectangle 79"/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Rectangle 80"/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Rectangle 81"/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Rectangle 82"/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Rectangle 83"/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Rectangle 84"/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Rectangle 85"/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Rectangle 86"/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Rectangle 87"/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728193" y="2045429"/>
            <a:ext cx="441147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rgbClr val="213991"/>
                </a:solidFill>
                <a:cs typeface="Aharoni" panose="02010803020104030203" pitchFamily="2" charset="-79"/>
              </a:rPr>
              <a:t>개요</a:t>
            </a:r>
            <a:endParaRPr lang="en-US" altLang="ko-KR" sz="600" dirty="0">
              <a:solidFill>
                <a:srgbClr val="213991"/>
              </a:solidFill>
              <a:cs typeface="Aharoni" panose="02010803020104030203" pitchFamily="2" charset="-79"/>
            </a:endParaRPr>
          </a:p>
        </p:txBody>
      </p:sp>
      <p:grpSp>
        <p:nvGrpSpPr>
          <p:cNvPr id="23" name="Group 25"/>
          <p:cNvGrpSpPr>
            <a:grpSpLocks noChangeAspect="1"/>
          </p:cNvGrpSpPr>
          <p:nvPr/>
        </p:nvGrpSpPr>
        <p:grpSpPr bwMode="auto">
          <a:xfrm>
            <a:off x="858698" y="2996636"/>
            <a:ext cx="172622" cy="172662"/>
            <a:chOff x="1684" y="5"/>
            <a:chExt cx="4312" cy="4313"/>
          </a:xfrm>
          <a:solidFill>
            <a:schemeClr val="bg1">
              <a:alpha val="54000"/>
            </a:schemeClr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8"/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30"/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31"/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Rectangle 32"/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4"/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5"/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6"/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7"/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8"/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9"/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Group 42"/>
          <p:cNvGrpSpPr>
            <a:grpSpLocks noChangeAspect="1"/>
          </p:cNvGrpSpPr>
          <p:nvPr/>
        </p:nvGrpSpPr>
        <p:grpSpPr bwMode="auto">
          <a:xfrm>
            <a:off x="876912" y="4100378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39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5" name="직사각형 84"/>
          <p:cNvSpPr/>
          <p:nvPr/>
        </p:nvSpPr>
        <p:spPr>
          <a:xfrm>
            <a:off x="708269" y="3259755"/>
            <a:ext cx="45397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prstClr val="white"/>
                </a:solidFill>
                <a:cs typeface="Aharoni" panose="02010803020104030203" pitchFamily="2" charset="-79"/>
              </a:rPr>
              <a:t>기능</a:t>
            </a:r>
            <a:endParaRPr lang="en-US" altLang="ko-KR" sz="6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29549" y="4311149"/>
            <a:ext cx="4411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prstClr val="white"/>
                </a:solidFill>
                <a:cs typeface="Aharoni" panose="02010803020104030203" pitchFamily="2" charset="-79"/>
              </a:rPr>
              <a:t>영상</a:t>
            </a:r>
            <a:endParaRPr lang="en-US" altLang="ko-KR" sz="6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" name="직사각형 5"/>
          <p:cNvSpPr/>
          <p:nvPr/>
        </p:nvSpPr>
        <p:spPr>
          <a:xfrm flipH="1">
            <a:off x="1511298" y="711200"/>
            <a:ext cx="10680699" cy="614680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304800" dist="127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757154" y="153542"/>
            <a:ext cx="73614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dirty="0" smtClean="0">
                <a:solidFill>
                  <a:prstClr val="white"/>
                </a:solidFill>
              </a:rPr>
              <a:t>프로젝트 개요 </a:t>
            </a:r>
            <a:r>
              <a:rPr lang="en-US" altLang="ko-KR" sz="800" dirty="0">
                <a:solidFill>
                  <a:prstClr val="white"/>
                </a:solidFill>
              </a:rPr>
              <a:t>JavaScript </a:t>
            </a:r>
            <a:r>
              <a:rPr lang="ko-KR" altLang="en-US" sz="800" dirty="0">
                <a:solidFill>
                  <a:prstClr val="white"/>
                </a:solidFill>
              </a:rPr>
              <a:t>기반 디지털 영상처리 프로젝트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2614627" y="4566938"/>
            <a:ext cx="379786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·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html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태그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css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스타일 시트 작성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· 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javascript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이용한 동적 구현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·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디지털 이미지에 대한 영상 처리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알고리즘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434955" y="4235735"/>
            <a:ext cx="3864244" cy="1598791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662310" y="3887950"/>
            <a:ext cx="1818407" cy="494270"/>
          </a:xfrm>
          <a:prstGeom prst="roundRect">
            <a:avLst/>
          </a:prstGeom>
          <a:solidFill>
            <a:srgbClr val="40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white"/>
                </a:solidFill>
              </a:rPr>
              <a:t>학습 내용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7221866" y="4250367"/>
            <a:ext cx="3864244" cy="1598791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·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Visual Studio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· HTML5 &amp; CSS3 &amp; JavaScript</a:t>
            </a:r>
            <a:endParaRPr lang="ko-KR" altLang="en-US" dirty="0"/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7457525" y="3867403"/>
            <a:ext cx="1818407" cy="494270"/>
          </a:xfrm>
          <a:prstGeom prst="roundRect">
            <a:avLst/>
          </a:prstGeom>
          <a:solidFill>
            <a:srgbClr val="40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white"/>
                </a:solidFill>
              </a:rPr>
              <a:t>개발 환경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2434955" y="1846760"/>
            <a:ext cx="8651155" cy="1212322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영상의 기하학적 변환으로 확대를 이용한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월리를 찾아라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2662311" y="1498974"/>
            <a:ext cx="1818407" cy="494270"/>
          </a:xfrm>
          <a:prstGeom prst="roundRect">
            <a:avLst/>
          </a:prstGeom>
          <a:solidFill>
            <a:srgbClr val="40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white"/>
                </a:solidFill>
              </a:rPr>
              <a:t>주제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/8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9340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A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flipH="1">
            <a:off x="1511298" y="711200"/>
            <a:ext cx="10680699" cy="614680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304800" dist="127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H="1">
            <a:off x="443550" y="719826"/>
            <a:ext cx="1061070" cy="6138174"/>
          </a:xfrm>
          <a:prstGeom prst="rect">
            <a:avLst/>
          </a:prstGeom>
          <a:solidFill>
            <a:srgbClr val="4082A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Group 42"/>
          <p:cNvGrpSpPr>
            <a:grpSpLocks noChangeAspect="1"/>
          </p:cNvGrpSpPr>
          <p:nvPr/>
        </p:nvGrpSpPr>
        <p:grpSpPr bwMode="auto">
          <a:xfrm>
            <a:off x="918634" y="395327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39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771271" y="4164042"/>
            <a:ext cx="4411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prstClr val="white"/>
                </a:solidFill>
                <a:cs typeface="Aharoni" panose="02010803020104030203" pitchFamily="2" charset="-79"/>
              </a:rPr>
              <a:t>영상</a:t>
            </a:r>
            <a:endParaRPr lang="en-US" altLang="ko-KR" sz="6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757154" y="153542"/>
            <a:ext cx="73614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dirty="0" smtClean="0">
                <a:solidFill>
                  <a:prstClr val="white"/>
                </a:solidFill>
              </a:rPr>
              <a:t>초기화면</a:t>
            </a:r>
            <a:r>
              <a:rPr lang="en-US" altLang="ko-KR" sz="2400" b="1" i="1" dirty="0" smtClean="0">
                <a:solidFill>
                  <a:prstClr val="white"/>
                </a:solidFill>
              </a:rPr>
              <a:t> </a:t>
            </a:r>
            <a:r>
              <a:rPr lang="en-US" altLang="ko-KR" sz="800" dirty="0" smtClean="0">
                <a:solidFill>
                  <a:prstClr val="white"/>
                </a:solidFill>
              </a:rPr>
              <a:t>JavaScript </a:t>
            </a:r>
            <a:r>
              <a:rPr lang="ko-KR" altLang="en-US" sz="800" dirty="0" smtClean="0">
                <a:solidFill>
                  <a:prstClr val="white"/>
                </a:solidFill>
              </a:rPr>
              <a:t>기반 디지털 영상처리 프로젝트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693394" y="2487232"/>
            <a:ext cx="59690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8" name="Group 75"/>
          <p:cNvGrpSpPr>
            <a:grpSpLocks noChangeAspect="1"/>
          </p:cNvGrpSpPr>
          <p:nvPr/>
        </p:nvGrpSpPr>
        <p:grpSpPr bwMode="auto">
          <a:xfrm>
            <a:off x="927793" y="1651336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119" name="Freeform 76"/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77"/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Rectangle 78"/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Rectangle 79"/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Rectangle 80"/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Rectangle 81"/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Rectangle 82"/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Rectangle 83"/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Rectangle 84"/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Rectangle 85"/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Rectangle 86"/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Rectangle 87"/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1" name="직사각형 130"/>
          <p:cNvSpPr/>
          <p:nvPr/>
        </p:nvSpPr>
        <p:spPr>
          <a:xfrm>
            <a:off x="763503" y="1898322"/>
            <a:ext cx="45397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prstClr val="white"/>
                </a:solidFill>
                <a:cs typeface="Aharoni" panose="02010803020104030203" pitchFamily="2" charset="-79"/>
              </a:rPr>
              <a:t>개요</a:t>
            </a:r>
            <a:endParaRPr lang="en-US" altLang="ko-KR" sz="10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132" name="Group 25"/>
          <p:cNvGrpSpPr>
            <a:grpSpLocks noChangeAspect="1"/>
          </p:cNvGrpSpPr>
          <p:nvPr/>
        </p:nvGrpSpPr>
        <p:grpSpPr bwMode="auto">
          <a:xfrm>
            <a:off x="901960" y="2766318"/>
            <a:ext cx="172622" cy="172662"/>
            <a:chOff x="1684" y="5"/>
            <a:chExt cx="4312" cy="4313"/>
          </a:xfrm>
          <a:solidFill>
            <a:srgbClr val="213990"/>
          </a:solidFill>
        </p:grpSpPr>
        <p:sp>
          <p:nvSpPr>
            <p:cNvPr id="133" name="Freeform 26"/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27"/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28"/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29"/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30"/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31"/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Rectangle 32"/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Rectangle 33"/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34"/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35"/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36"/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37"/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Rectangle 38"/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39"/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7" name="직사각형 146"/>
          <p:cNvSpPr/>
          <p:nvPr/>
        </p:nvSpPr>
        <p:spPr>
          <a:xfrm>
            <a:off x="782725" y="3034093"/>
            <a:ext cx="441147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rgbClr val="213990"/>
                </a:solidFill>
                <a:cs typeface="Aharoni" panose="02010803020104030203" pitchFamily="2" charset="-79"/>
              </a:rPr>
              <a:t>기능</a:t>
            </a:r>
            <a:endParaRPr lang="en-US" altLang="ko-KR" sz="600" dirty="0">
              <a:solidFill>
                <a:srgbClr val="213990"/>
              </a:solidFill>
              <a:cs typeface="Aharoni" panose="02010803020104030203" pitchFamily="2" charset="-79"/>
            </a:endParaRPr>
          </a:p>
        </p:txBody>
      </p:sp>
      <p:sp>
        <p:nvSpPr>
          <p:cNvPr id="149" name="모서리가 접힌 도형 148"/>
          <p:cNvSpPr/>
          <p:nvPr/>
        </p:nvSpPr>
        <p:spPr>
          <a:xfrm>
            <a:off x="1883779" y="4305596"/>
            <a:ext cx="3984293" cy="2462153"/>
          </a:xfrm>
          <a:prstGeom prst="folded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2059371" y="4715789"/>
            <a:ext cx="2407092" cy="8141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2286727" y="4506591"/>
            <a:ext cx="1096229" cy="355905"/>
          </a:xfrm>
          <a:prstGeom prst="roundRect">
            <a:avLst/>
          </a:prstGeom>
          <a:solidFill>
            <a:srgbClr val="40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/>
                </a:solidFill>
              </a:rPr>
              <a:t>Button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088" y="4773986"/>
            <a:ext cx="1002992" cy="1765907"/>
          </a:xfrm>
          <a:prstGeom prst="rect">
            <a:avLst/>
          </a:prstGeom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2081321" y="4954808"/>
            <a:ext cx="236574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이미지 팝업 창 실행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407" y="1173166"/>
            <a:ext cx="4857157" cy="2992761"/>
          </a:xfrm>
          <a:prstGeom prst="rect">
            <a:avLst/>
          </a:prstGeom>
        </p:spPr>
      </p:pic>
      <p:cxnSp>
        <p:nvCxnSpPr>
          <p:cNvPr id="89" name="직선 화살표 연결선 88"/>
          <p:cNvCxnSpPr>
            <a:endCxn id="106" idx="0"/>
          </p:cNvCxnSpPr>
          <p:nvPr/>
        </p:nvCxnSpPr>
        <p:spPr>
          <a:xfrm flipH="1">
            <a:off x="2834842" y="2898587"/>
            <a:ext cx="1125570" cy="16080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1" name="모서리가 접힌 도형 150"/>
          <p:cNvSpPr/>
          <p:nvPr/>
        </p:nvSpPr>
        <p:spPr>
          <a:xfrm>
            <a:off x="7245247" y="854225"/>
            <a:ext cx="4561271" cy="3099046"/>
          </a:xfrm>
          <a:prstGeom prst="folded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7452816" y="1225182"/>
            <a:ext cx="1739224" cy="8141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7680172" y="1015984"/>
            <a:ext cx="1096229" cy="355905"/>
          </a:xfrm>
          <a:prstGeom prst="roundRect">
            <a:avLst/>
          </a:prstGeom>
          <a:solidFill>
            <a:srgbClr val="40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/>
                </a:solidFill>
              </a:rPr>
              <a:t>Button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474767" y="1464201"/>
            <a:ext cx="170934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메인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html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실행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endCxn id="91" idx="1"/>
          </p:cNvCxnSpPr>
          <p:nvPr/>
        </p:nvCxnSpPr>
        <p:spPr>
          <a:xfrm flipV="1">
            <a:off x="4474810" y="1193937"/>
            <a:ext cx="3205362" cy="11906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0" name="모서리가 접힌 도형 149"/>
          <p:cNvSpPr/>
          <p:nvPr/>
        </p:nvSpPr>
        <p:spPr>
          <a:xfrm>
            <a:off x="6268326" y="4311266"/>
            <a:ext cx="4881366" cy="2369419"/>
          </a:xfrm>
          <a:prstGeom prst="folded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6389613" y="4684543"/>
            <a:ext cx="2216364" cy="8141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6730557" y="4505639"/>
            <a:ext cx="1096229" cy="355905"/>
          </a:xfrm>
          <a:prstGeom prst="roundRect">
            <a:avLst/>
          </a:prstGeom>
          <a:solidFill>
            <a:srgbClr val="40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/>
                </a:solidFill>
              </a:rPr>
              <a:t>Button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416186" y="4987805"/>
            <a:ext cx="236574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위키백과 링크 실행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745" y="1914300"/>
            <a:ext cx="3377480" cy="17040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135" y="4439025"/>
            <a:ext cx="2875599" cy="1764429"/>
          </a:xfrm>
          <a:prstGeom prst="rect">
            <a:avLst/>
          </a:prstGeom>
        </p:spPr>
      </p:pic>
      <p:cxnSp>
        <p:nvCxnSpPr>
          <p:cNvPr id="115" name="직선 화살표 연결선 114"/>
          <p:cNvCxnSpPr>
            <a:endCxn id="113" idx="0"/>
          </p:cNvCxnSpPr>
          <p:nvPr/>
        </p:nvCxnSpPr>
        <p:spPr>
          <a:xfrm>
            <a:off x="4583775" y="3419081"/>
            <a:ext cx="2694897" cy="10865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/8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1775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A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flipH="1">
            <a:off x="1511298" y="711200"/>
            <a:ext cx="10680699" cy="614680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304800" dist="127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H="1">
            <a:off x="443550" y="719826"/>
            <a:ext cx="1061070" cy="6138174"/>
          </a:xfrm>
          <a:prstGeom prst="rect">
            <a:avLst/>
          </a:prstGeom>
          <a:solidFill>
            <a:srgbClr val="4082A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Group 42"/>
          <p:cNvGrpSpPr>
            <a:grpSpLocks noChangeAspect="1"/>
          </p:cNvGrpSpPr>
          <p:nvPr/>
        </p:nvGrpSpPr>
        <p:grpSpPr bwMode="auto">
          <a:xfrm>
            <a:off x="918634" y="395327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39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771271" y="4164042"/>
            <a:ext cx="441147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  <a:cs typeface="Aharoni" panose="02010803020104030203" pitchFamily="2" charset="-79"/>
              </a:rPr>
              <a:t>영상</a:t>
            </a:r>
            <a:endParaRPr lang="en-US" altLang="ko-KR" sz="6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757154" y="153542"/>
            <a:ext cx="73614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dirty="0" err="1" smtClean="0">
                <a:solidFill>
                  <a:prstClr val="white"/>
                </a:solidFill>
              </a:rPr>
              <a:t>메인화면</a:t>
            </a:r>
            <a:r>
              <a:rPr lang="en-US" altLang="ko-KR" sz="2400" b="1" i="1" dirty="0" smtClean="0">
                <a:solidFill>
                  <a:prstClr val="white"/>
                </a:solidFill>
              </a:rPr>
              <a:t> </a:t>
            </a:r>
            <a:r>
              <a:rPr lang="en-US" altLang="ko-KR" sz="800" dirty="0" smtClean="0">
                <a:solidFill>
                  <a:prstClr val="white"/>
                </a:solidFill>
              </a:rPr>
              <a:t>JavaScript </a:t>
            </a:r>
            <a:r>
              <a:rPr lang="ko-KR" altLang="en-US" sz="800" dirty="0" smtClean="0">
                <a:solidFill>
                  <a:prstClr val="white"/>
                </a:solidFill>
              </a:rPr>
              <a:t>기반 디지털 영상처리 프로젝트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693394" y="2487232"/>
            <a:ext cx="59690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8" name="Group 75"/>
          <p:cNvGrpSpPr>
            <a:grpSpLocks noChangeAspect="1"/>
          </p:cNvGrpSpPr>
          <p:nvPr/>
        </p:nvGrpSpPr>
        <p:grpSpPr bwMode="auto">
          <a:xfrm>
            <a:off x="927793" y="1651336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119" name="Freeform 76"/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77"/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Rectangle 78"/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Rectangle 79"/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Rectangle 80"/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Rectangle 81"/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Rectangle 82"/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Rectangle 83"/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Rectangle 84"/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Rectangle 85"/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Rectangle 86"/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Rectangle 87"/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1" name="직사각형 130"/>
          <p:cNvSpPr/>
          <p:nvPr/>
        </p:nvSpPr>
        <p:spPr>
          <a:xfrm>
            <a:off x="763503" y="1898322"/>
            <a:ext cx="45397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prstClr val="white"/>
                </a:solidFill>
                <a:cs typeface="Aharoni" panose="02010803020104030203" pitchFamily="2" charset="-79"/>
              </a:rPr>
              <a:t>개요</a:t>
            </a:r>
            <a:endParaRPr lang="en-US" altLang="ko-KR" sz="10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132" name="Group 25"/>
          <p:cNvGrpSpPr>
            <a:grpSpLocks noChangeAspect="1"/>
          </p:cNvGrpSpPr>
          <p:nvPr/>
        </p:nvGrpSpPr>
        <p:grpSpPr bwMode="auto">
          <a:xfrm>
            <a:off x="901960" y="2766318"/>
            <a:ext cx="172622" cy="172662"/>
            <a:chOff x="1684" y="5"/>
            <a:chExt cx="4312" cy="4313"/>
          </a:xfrm>
          <a:solidFill>
            <a:srgbClr val="213990"/>
          </a:solidFill>
        </p:grpSpPr>
        <p:sp>
          <p:nvSpPr>
            <p:cNvPr id="133" name="Freeform 26"/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27"/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28"/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29"/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30"/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31"/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Rectangle 32"/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Rectangle 33"/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34"/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35"/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36"/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37"/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Rectangle 38"/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39"/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7" name="직사각형 146"/>
          <p:cNvSpPr/>
          <p:nvPr/>
        </p:nvSpPr>
        <p:spPr>
          <a:xfrm>
            <a:off x="782725" y="3034093"/>
            <a:ext cx="441147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rgbClr val="213990"/>
                </a:solidFill>
                <a:cs typeface="Aharoni" panose="02010803020104030203" pitchFamily="2" charset="-79"/>
              </a:rPr>
              <a:t>기능</a:t>
            </a:r>
            <a:endParaRPr lang="en-US" altLang="ko-KR" sz="600" dirty="0">
              <a:solidFill>
                <a:srgbClr val="213990"/>
              </a:solidFill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343" y="1138367"/>
            <a:ext cx="4320000" cy="2880000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693" y="3579432"/>
            <a:ext cx="4320000" cy="2880000"/>
          </a:xfrm>
          <a:prstGeom prst="rect">
            <a:avLst/>
          </a:prstGeom>
        </p:spPr>
      </p:pic>
      <p:sp>
        <p:nvSpPr>
          <p:cNvPr id="26" name="모서리가 둥근 사각형 설명선 25"/>
          <p:cNvSpPr/>
          <p:nvPr/>
        </p:nvSpPr>
        <p:spPr>
          <a:xfrm>
            <a:off x="7334395" y="1327470"/>
            <a:ext cx="3393518" cy="1141703"/>
          </a:xfrm>
          <a:prstGeom prst="wedgeRoundRectCallout">
            <a:avLst>
              <a:gd name="adj1" fmla="val -78659"/>
              <a:gd name="adj2" fmla="val 58574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r>
              <a:rPr lang="ko-KR" altLang="en-US" dirty="0" smtClean="0"/>
              <a:t>개의 버튼으로 구성</a:t>
            </a:r>
            <a:endParaRPr lang="ko-KR" altLang="en-US" dirty="0"/>
          </a:p>
        </p:txBody>
      </p:sp>
      <p:sp>
        <p:nvSpPr>
          <p:cNvPr id="82" name="모서리가 둥근 사각형 설명선 81"/>
          <p:cNvSpPr/>
          <p:nvPr/>
        </p:nvSpPr>
        <p:spPr>
          <a:xfrm>
            <a:off x="2169458" y="4726050"/>
            <a:ext cx="3639669" cy="1141703"/>
          </a:xfrm>
          <a:prstGeom prst="wedgeRoundRectCallout">
            <a:avLst>
              <a:gd name="adj1" fmla="val 71929"/>
              <a:gd name="adj2" fmla="val 57003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버튼 클릭 시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Canvas</a:t>
            </a:r>
            <a:r>
              <a:rPr lang="ko-KR" altLang="en-US" dirty="0" smtClean="0"/>
              <a:t>에 이미지 출력</a:t>
            </a:r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/8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264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A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flipH="1">
            <a:off x="1543852" y="719826"/>
            <a:ext cx="10680699" cy="614680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304800" dist="127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H="1">
            <a:off x="486202" y="719826"/>
            <a:ext cx="1061070" cy="6138174"/>
          </a:xfrm>
          <a:prstGeom prst="rect">
            <a:avLst/>
          </a:prstGeom>
          <a:solidFill>
            <a:srgbClr val="4082A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Group 42"/>
          <p:cNvGrpSpPr>
            <a:grpSpLocks noChangeAspect="1"/>
          </p:cNvGrpSpPr>
          <p:nvPr/>
        </p:nvGrpSpPr>
        <p:grpSpPr bwMode="auto">
          <a:xfrm>
            <a:off x="918634" y="395327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39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771271" y="4164042"/>
            <a:ext cx="441147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  <a:cs typeface="Aharoni" panose="02010803020104030203" pitchFamily="2" charset="-79"/>
              </a:rPr>
              <a:t>영상</a:t>
            </a:r>
            <a:endParaRPr lang="en-US" altLang="ko-KR" sz="6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757154" y="153542"/>
            <a:ext cx="73614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dirty="0" err="1" smtClean="0">
                <a:solidFill>
                  <a:prstClr val="white"/>
                </a:solidFill>
              </a:rPr>
              <a:t>메인화면</a:t>
            </a:r>
            <a:r>
              <a:rPr lang="en-US" altLang="ko-KR" sz="2400" b="1" i="1" dirty="0" smtClean="0">
                <a:solidFill>
                  <a:prstClr val="white"/>
                </a:solidFill>
              </a:rPr>
              <a:t> </a:t>
            </a:r>
            <a:r>
              <a:rPr lang="en-US" altLang="ko-KR" sz="800" dirty="0" smtClean="0">
                <a:solidFill>
                  <a:prstClr val="white"/>
                </a:solidFill>
              </a:rPr>
              <a:t>JavaScript </a:t>
            </a:r>
            <a:r>
              <a:rPr lang="ko-KR" altLang="en-US" sz="800" dirty="0" smtClean="0">
                <a:solidFill>
                  <a:prstClr val="white"/>
                </a:solidFill>
              </a:rPr>
              <a:t>기반 디지털 영상처리 프로젝트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693394" y="2487232"/>
            <a:ext cx="59690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8" name="Group 75"/>
          <p:cNvGrpSpPr>
            <a:grpSpLocks noChangeAspect="1"/>
          </p:cNvGrpSpPr>
          <p:nvPr/>
        </p:nvGrpSpPr>
        <p:grpSpPr bwMode="auto">
          <a:xfrm>
            <a:off x="927793" y="1651336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119" name="Freeform 76"/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77"/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Rectangle 78"/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Rectangle 79"/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Rectangle 80"/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Rectangle 81"/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Rectangle 82"/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Rectangle 83"/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Rectangle 84"/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Rectangle 85"/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Rectangle 86"/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Rectangle 87"/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1" name="직사각형 130"/>
          <p:cNvSpPr/>
          <p:nvPr/>
        </p:nvSpPr>
        <p:spPr>
          <a:xfrm>
            <a:off x="763503" y="1898322"/>
            <a:ext cx="45397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prstClr val="white"/>
                </a:solidFill>
                <a:cs typeface="Aharoni" panose="02010803020104030203" pitchFamily="2" charset="-79"/>
              </a:rPr>
              <a:t>개요</a:t>
            </a:r>
            <a:endParaRPr lang="en-US" altLang="ko-KR" sz="10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132" name="Group 25"/>
          <p:cNvGrpSpPr>
            <a:grpSpLocks noChangeAspect="1"/>
          </p:cNvGrpSpPr>
          <p:nvPr/>
        </p:nvGrpSpPr>
        <p:grpSpPr bwMode="auto">
          <a:xfrm>
            <a:off x="901960" y="2766318"/>
            <a:ext cx="172622" cy="172662"/>
            <a:chOff x="1684" y="5"/>
            <a:chExt cx="4312" cy="4313"/>
          </a:xfrm>
          <a:solidFill>
            <a:srgbClr val="213990"/>
          </a:solidFill>
        </p:grpSpPr>
        <p:sp>
          <p:nvSpPr>
            <p:cNvPr id="133" name="Freeform 26"/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27"/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28"/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29"/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30"/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31"/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Rectangle 32"/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Rectangle 33"/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34"/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35"/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36"/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37"/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Rectangle 38"/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39"/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7" name="직사각형 146"/>
          <p:cNvSpPr/>
          <p:nvPr/>
        </p:nvSpPr>
        <p:spPr>
          <a:xfrm>
            <a:off x="782725" y="3034093"/>
            <a:ext cx="441147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rgbClr val="213990"/>
                </a:solidFill>
                <a:cs typeface="Aharoni" panose="02010803020104030203" pitchFamily="2" charset="-79"/>
              </a:rPr>
              <a:t>기능</a:t>
            </a:r>
            <a:endParaRPr lang="en-US" altLang="ko-KR" sz="600" dirty="0">
              <a:solidFill>
                <a:srgbClr val="213990"/>
              </a:solidFill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72" y="1476825"/>
            <a:ext cx="6480000" cy="4320000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24572" y="1478531"/>
            <a:ext cx="6480000" cy="4320000"/>
          </a:xfrm>
          <a:prstGeom prst="rect">
            <a:avLst/>
          </a:prstGeom>
        </p:spPr>
      </p:pic>
      <p:sp>
        <p:nvSpPr>
          <p:cNvPr id="71" name="모서리가 둥근 사각형 설명선 70"/>
          <p:cNvSpPr/>
          <p:nvPr/>
        </p:nvSpPr>
        <p:spPr>
          <a:xfrm>
            <a:off x="9042399" y="1258489"/>
            <a:ext cx="2730130" cy="1141703"/>
          </a:xfrm>
          <a:prstGeom prst="wedgeRoundRectCallout">
            <a:avLst>
              <a:gd name="adj1" fmla="val -74028"/>
              <a:gd name="adj2" fmla="val 49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Canvas</a:t>
            </a:r>
            <a:r>
              <a:rPr lang="ko-KR" altLang="en-US" dirty="0" smtClean="0"/>
              <a:t>에 마우스 커서  올리면 이미지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 확대 후 다른 </a:t>
            </a:r>
            <a:r>
              <a:rPr lang="en-US" altLang="ko-KR" dirty="0" smtClean="0"/>
              <a:t>Canvas</a:t>
            </a:r>
            <a:r>
              <a:rPr lang="ko-KR" altLang="en-US" dirty="0" smtClean="0"/>
              <a:t>에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/8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5" name="그림 2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24391" y="1476825"/>
            <a:ext cx="6480000" cy="432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963" y="3157191"/>
            <a:ext cx="4637816" cy="310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540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A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flipH="1">
            <a:off x="1543852" y="719826"/>
            <a:ext cx="10680699" cy="614680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304800" dist="127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H="1">
            <a:off x="486202" y="719826"/>
            <a:ext cx="1061070" cy="6138174"/>
          </a:xfrm>
          <a:prstGeom prst="rect">
            <a:avLst/>
          </a:prstGeom>
          <a:solidFill>
            <a:srgbClr val="4082A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Group 42"/>
          <p:cNvGrpSpPr>
            <a:grpSpLocks noChangeAspect="1"/>
          </p:cNvGrpSpPr>
          <p:nvPr/>
        </p:nvGrpSpPr>
        <p:grpSpPr bwMode="auto">
          <a:xfrm>
            <a:off x="918634" y="395327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39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771271" y="4164042"/>
            <a:ext cx="441147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  <a:cs typeface="Aharoni" panose="02010803020104030203" pitchFamily="2" charset="-79"/>
              </a:rPr>
              <a:t>영상</a:t>
            </a:r>
            <a:endParaRPr lang="en-US" altLang="ko-KR" sz="6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757154" y="153542"/>
            <a:ext cx="73614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dirty="0" err="1" smtClean="0">
                <a:solidFill>
                  <a:prstClr val="white"/>
                </a:solidFill>
              </a:rPr>
              <a:t>메인화면</a:t>
            </a:r>
            <a:r>
              <a:rPr lang="en-US" altLang="ko-KR" sz="2400" b="1" i="1" dirty="0" smtClean="0">
                <a:solidFill>
                  <a:prstClr val="white"/>
                </a:solidFill>
              </a:rPr>
              <a:t> </a:t>
            </a:r>
            <a:r>
              <a:rPr lang="en-US" altLang="ko-KR" sz="800" dirty="0" smtClean="0">
                <a:solidFill>
                  <a:prstClr val="white"/>
                </a:solidFill>
              </a:rPr>
              <a:t>JavaScript </a:t>
            </a:r>
            <a:r>
              <a:rPr lang="ko-KR" altLang="en-US" sz="800" dirty="0" smtClean="0">
                <a:solidFill>
                  <a:prstClr val="white"/>
                </a:solidFill>
              </a:rPr>
              <a:t>기반 디지털 영상처리 프로젝트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693394" y="2487232"/>
            <a:ext cx="59690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8" name="Group 75"/>
          <p:cNvGrpSpPr>
            <a:grpSpLocks noChangeAspect="1"/>
          </p:cNvGrpSpPr>
          <p:nvPr/>
        </p:nvGrpSpPr>
        <p:grpSpPr bwMode="auto">
          <a:xfrm>
            <a:off x="927793" y="1651336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119" name="Freeform 76"/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77"/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Rectangle 78"/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Rectangle 79"/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Rectangle 80"/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Rectangle 81"/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Rectangle 82"/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Rectangle 83"/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Rectangle 84"/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Rectangle 85"/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Rectangle 86"/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Rectangle 87"/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1" name="직사각형 130"/>
          <p:cNvSpPr/>
          <p:nvPr/>
        </p:nvSpPr>
        <p:spPr>
          <a:xfrm>
            <a:off x="763503" y="1898322"/>
            <a:ext cx="45397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prstClr val="white"/>
                </a:solidFill>
                <a:cs typeface="Aharoni" panose="02010803020104030203" pitchFamily="2" charset="-79"/>
              </a:rPr>
              <a:t>개요</a:t>
            </a:r>
            <a:endParaRPr lang="en-US" altLang="ko-KR" sz="10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132" name="Group 25"/>
          <p:cNvGrpSpPr>
            <a:grpSpLocks noChangeAspect="1"/>
          </p:cNvGrpSpPr>
          <p:nvPr/>
        </p:nvGrpSpPr>
        <p:grpSpPr bwMode="auto">
          <a:xfrm>
            <a:off x="901960" y="2766318"/>
            <a:ext cx="172622" cy="172662"/>
            <a:chOff x="1684" y="5"/>
            <a:chExt cx="4312" cy="4313"/>
          </a:xfrm>
          <a:solidFill>
            <a:srgbClr val="213990"/>
          </a:solidFill>
        </p:grpSpPr>
        <p:sp>
          <p:nvSpPr>
            <p:cNvPr id="133" name="Freeform 26"/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27"/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28"/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29"/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30"/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31"/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Rectangle 32"/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Rectangle 33"/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34"/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35"/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36"/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37"/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Rectangle 38"/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39"/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7" name="직사각형 146"/>
          <p:cNvSpPr/>
          <p:nvPr/>
        </p:nvSpPr>
        <p:spPr>
          <a:xfrm>
            <a:off x="782725" y="3034093"/>
            <a:ext cx="441147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rgbClr val="213990"/>
                </a:solidFill>
                <a:cs typeface="Aharoni" panose="02010803020104030203" pitchFamily="2" charset="-79"/>
              </a:rPr>
              <a:t>기능</a:t>
            </a:r>
            <a:endParaRPr lang="en-US" altLang="ko-KR" sz="600" dirty="0">
              <a:solidFill>
                <a:srgbClr val="213990"/>
              </a:solidFill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72" y="1476825"/>
            <a:ext cx="6480000" cy="4320000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24572" y="1478531"/>
            <a:ext cx="6480000" cy="4320000"/>
          </a:xfrm>
          <a:prstGeom prst="rect">
            <a:avLst/>
          </a:prstGeom>
        </p:spPr>
      </p:pic>
      <p:sp>
        <p:nvSpPr>
          <p:cNvPr id="71" name="모서리가 둥근 사각형 설명선 70"/>
          <p:cNvSpPr/>
          <p:nvPr/>
        </p:nvSpPr>
        <p:spPr>
          <a:xfrm>
            <a:off x="8637142" y="996191"/>
            <a:ext cx="3327393" cy="2107741"/>
          </a:xfrm>
          <a:prstGeom prst="wedgeRoundRectCallout">
            <a:avLst>
              <a:gd name="adj1" fmla="val -61490"/>
              <a:gd name="adj2" fmla="val 445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확대 할 범위가 원래 이미지 밖으로 넘어가면 오류발생 </a:t>
            </a:r>
            <a:r>
              <a:rPr lang="en-US" altLang="ko-KR" dirty="0" smtClean="0"/>
              <a:t>!</a:t>
            </a:r>
          </a:p>
          <a:p>
            <a:pPr algn="ctr"/>
            <a:r>
              <a:rPr lang="ko-KR" altLang="en-US" dirty="0" smtClean="0"/>
              <a:t>원래 이미지보다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 큰 이미지 배열 만들어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원래 이미지 값으로 초기화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/8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5" name="그림 2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24391" y="1476825"/>
            <a:ext cx="6480000" cy="4320000"/>
          </a:xfrm>
          <a:prstGeom prst="rect">
            <a:avLst/>
          </a:prstGeom>
        </p:spPr>
      </p:pic>
      <p:pic>
        <p:nvPicPr>
          <p:cNvPr id="8" name="그림 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30764" y="1473079"/>
            <a:ext cx="6480000" cy="432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2487" y="3380297"/>
            <a:ext cx="4870691" cy="301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631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A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flipH="1">
            <a:off x="1511298" y="711200"/>
            <a:ext cx="10680699" cy="614680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304800" dist="127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H="1">
            <a:off x="443550" y="719826"/>
            <a:ext cx="1061070" cy="6138174"/>
          </a:xfrm>
          <a:prstGeom prst="rect">
            <a:avLst/>
          </a:prstGeom>
          <a:solidFill>
            <a:srgbClr val="4082A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Group 42"/>
          <p:cNvGrpSpPr>
            <a:grpSpLocks noChangeAspect="1"/>
          </p:cNvGrpSpPr>
          <p:nvPr/>
        </p:nvGrpSpPr>
        <p:grpSpPr bwMode="auto">
          <a:xfrm>
            <a:off x="918634" y="395327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39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771271" y="4164042"/>
            <a:ext cx="441147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  <a:cs typeface="Aharoni" panose="02010803020104030203" pitchFamily="2" charset="-79"/>
              </a:rPr>
              <a:t>영상</a:t>
            </a:r>
            <a:endParaRPr lang="en-US" altLang="ko-KR" sz="6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757154" y="153542"/>
            <a:ext cx="73614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dirty="0" err="1" smtClean="0">
                <a:solidFill>
                  <a:prstClr val="white"/>
                </a:solidFill>
              </a:rPr>
              <a:t>메인화면</a:t>
            </a:r>
            <a:r>
              <a:rPr lang="en-US" altLang="ko-KR" sz="2400" b="1" i="1" dirty="0" smtClean="0">
                <a:solidFill>
                  <a:prstClr val="white"/>
                </a:solidFill>
              </a:rPr>
              <a:t> </a:t>
            </a:r>
            <a:r>
              <a:rPr lang="en-US" altLang="ko-KR" sz="800" dirty="0" smtClean="0">
                <a:solidFill>
                  <a:prstClr val="white"/>
                </a:solidFill>
              </a:rPr>
              <a:t>JavaScript </a:t>
            </a:r>
            <a:r>
              <a:rPr lang="ko-KR" altLang="en-US" sz="800" dirty="0" smtClean="0">
                <a:solidFill>
                  <a:prstClr val="white"/>
                </a:solidFill>
              </a:rPr>
              <a:t>기반 디지털 영상처리 프로젝트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693394" y="2487232"/>
            <a:ext cx="59690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8" name="Group 75"/>
          <p:cNvGrpSpPr>
            <a:grpSpLocks noChangeAspect="1"/>
          </p:cNvGrpSpPr>
          <p:nvPr/>
        </p:nvGrpSpPr>
        <p:grpSpPr bwMode="auto">
          <a:xfrm>
            <a:off x="927793" y="1651336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119" name="Freeform 76"/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77"/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Rectangle 78"/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Rectangle 79"/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Rectangle 80"/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Rectangle 81"/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Rectangle 82"/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Rectangle 83"/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Rectangle 84"/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Rectangle 85"/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Rectangle 86"/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Rectangle 87"/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1" name="직사각형 130"/>
          <p:cNvSpPr/>
          <p:nvPr/>
        </p:nvSpPr>
        <p:spPr>
          <a:xfrm>
            <a:off x="763503" y="1898322"/>
            <a:ext cx="45397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prstClr val="white"/>
                </a:solidFill>
                <a:cs typeface="Aharoni" panose="02010803020104030203" pitchFamily="2" charset="-79"/>
              </a:rPr>
              <a:t>개요</a:t>
            </a:r>
            <a:endParaRPr lang="en-US" altLang="ko-KR" sz="10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132" name="Group 25"/>
          <p:cNvGrpSpPr>
            <a:grpSpLocks noChangeAspect="1"/>
          </p:cNvGrpSpPr>
          <p:nvPr/>
        </p:nvGrpSpPr>
        <p:grpSpPr bwMode="auto">
          <a:xfrm>
            <a:off x="901960" y="2766318"/>
            <a:ext cx="172622" cy="172662"/>
            <a:chOff x="1684" y="5"/>
            <a:chExt cx="4312" cy="4313"/>
          </a:xfrm>
          <a:solidFill>
            <a:srgbClr val="213990"/>
          </a:solidFill>
        </p:grpSpPr>
        <p:sp>
          <p:nvSpPr>
            <p:cNvPr id="133" name="Freeform 26"/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27"/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28"/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29"/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30"/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31"/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Rectangle 32"/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Rectangle 33"/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34"/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35"/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36"/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37"/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Rectangle 38"/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39"/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7" name="직사각형 146"/>
          <p:cNvSpPr/>
          <p:nvPr/>
        </p:nvSpPr>
        <p:spPr>
          <a:xfrm>
            <a:off x="782725" y="3034093"/>
            <a:ext cx="441147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rgbClr val="213990"/>
                </a:solidFill>
                <a:cs typeface="Aharoni" panose="02010803020104030203" pitchFamily="2" charset="-79"/>
              </a:rPr>
              <a:t>기능</a:t>
            </a:r>
            <a:endParaRPr lang="en-US" altLang="ko-KR" sz="600" dirty="0">
              <a:solidFill>
                <a:srgbClr val="213990"/>
              </a:solidFill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829" y="1255704"/>
            <a:ext cx="4320000" cy="288000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/8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3" name="모서리가 둥근 사각형 설명선 72"/>
          <p:cNvSpPr/>
          <p:nvPr/>
        </p:nvSpPr>
        <p:spPr>
          <a:xfrm>
            <a:off x="6851647" y="1018813"/>
            <a:ext cx="4674912" cy="473782"/>
          </a:xfrm>
          <a:prstGeom prst="wedgeRoundRectCallout">
            <a:avLst>
              <a:gd name="adj1" fmla="val -61369"/>
              <a:gd name="adj2" fmla="val 576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클릭 시 월리를 못 찾으면</a:t>
            </a:r>
            <a:r>
              <a:rPr lang="en-US" altLang="ko-KR" sz="1600" dirty="0" smtClean="0"/>
              <a:t>Canvas</a:t>
            </a:r>
            <a:r>
              <a:rPr lang="ko-KR" altLang="en-US" sz="1600" dirty="0" smtClean="0"/>
              <a:t>위에 </a:t>
            </a:r>
            <a:r>
              <a:rPr lang="en-US" altLang="ko-KR" sz="1600" dirty="0" smtClean="0"/>
              <a:t>X </a:t>
            </a:r>
            <a:r>
              <a:rPr lang="ko-KR" altLang="en-US" sz="1600" dirty="0" smtClean="0"/>
              <a:t>그리기 </a:t>
            </a:r>
            <a:endParaRPr lang="ko-KR" altLang="en-US" sz="1600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964" y="3700035"/>
            <a:ext cx="4320000" cy="2880000"/>
          </a:xfrm>
          <a:prstGeom prst="rect">
            <a:avLst/>
          </a:prstGeom>
        </p:spPr>
      </p:pic>
      <p:sp>
        <p:nvSpPr>
          <p:cNvPr id="75" name="모서리가 둥근 사각형 설명선 74"/>
          <p:cNvSpPr/>
          <p:nvPr/>
        </p:nvSpPr>
        <p:spPr>
          <a:xfrm>
            <a:off x="1757154" y="4360225"/>
            <a:ext cx="4278959" cy="546847"/>
          </a:xfrm>
          <a:prstGeom prst="wedgeRoundRectCallout">
            <a:avLst>
              <a:gd name="adj1" fmla="val 60079"/>
              <a:gd name="adj2" fmla="val 53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월리를 찾으면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O </a:t>
            </a:r>
            <a:r>
              <a:rPr lang="ko-KR" altLang="en-US" sz="1600" dirty="0" smtClean="0"/>
              <a:t>그리고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메시지 </a:t>
            </a:r>
            <a:r>
              <a:rPr lang="ko-KR" altLang="en-US" sz="1600" dirty="0" err="1" smtClean="0"/>
              <a:t>알림창</a:t>
            </a:r>
            <a:r>
              <a:rPr lang="ko-KR" altLang="en-US" sz="1600" dirty="0" smtClean="0"/>
              <a:t> 띄움 </a:t>
            </a:r>
            <a:endParaRPr lang="ko-KR" altLang="en-US" sz="16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689" y="1752836"/>
            <a:ext cx="3074712" cy="166692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578" y="5128199"/>
            <a:ext cx="3638660" cy="1357709"/>
          </a:xfrm>
          <a:prstGeom prst="rect">
            <a:avLst/>
          </a:prstGeom>
        </p:spPr>
      </p:pic>
      <p:pic>
        <p:nvPicPr>
          <p:cNvPr id="25" name="그림 24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47453" y="1253266"/>
            <a:ext cx="4320000" cy="2880000"/>
          </a:xfrm>
          <a:prstGeom prst="rect">
            <a:avLst/>
          </a:prstGeom>
        </p:spPr>
      </p:pic>
      <p:pic>
        <p:nvPicPr>
          <p:cNvPr id="26" name="그림 25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595964" y="3700425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686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A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/>
          <p:cNvSpPr/>
          <p:nvPr/>
        </p:nvSpPr>
        <p:spPr>
          <a:xfrm flipH="1">
            <a:off x="464871" y="719826"/>
            <a:ext cx="1061070" cy="6138174"/>
          </a:xfrm>
          <a:prstGeom prst="rect">
            <a:avLst/>
          </a:prstGeom>
          <a:solidFill>
            <a:srgbClr val="4082A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flipH="1">
            <a:off x="1511298" y="711200"/>
            <a:ext cx="10680699" cy="614680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304800" dist="127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prstClr val="white"/>
                </a:solidFill>
              </a:rPr>
              <a:t>https://youtu.be/TLDlT3LS_kI</a:t>
            </a: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757154" y="153542"/>
            <a:ext cx="73614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dirty="0" smtClean="0">
                <a:solidFill>
                  <a:prstClr val="white"/>
                </a:solidFill>
              </a:rPr>
              <a:t>영상 </a:t>
            </a:r>
            <a:r>
              <a:rPr lang="en-US" altLang="ko-KR" sz="800" dirty="0" smtClean="0">
                <a:solidFill>
                  <a:prstClr val="white"/>
                </a:solidFill>
              </a:rPr>
              <a:t>JavaScript </a:t>
            </a:r>
            <a:r>
              <a:rPr lang="ko-KR" altLang="en-US" sz="800" dirty="0">
                <a:solidFill>
                  <a:prstClr val="white"/>
                </a:solidFill>
              </a:rPr>
              <a:t>기반 디지털 영상처리 프로젝트</a:t>
            </a:r>
            <a:endParaRPr lang="en-US" altLang="ko-KR" sz="800" dirty="0">
              <a:solidFill>
                <a:prstClr val="white"/>
              </a:solidFill>
            </a:endParaRPr>
          </a:p>
          <a:p>
            <a:endParaRPr lang="en-US" altLang="ko-KR" sz="800" dirty="0">
              <a:solidFill>
                <a:prstClr val="white"/>
              </a:solidFill>
            </a:endParaRPr>
          </a:p>
        </p:txBody>
      </p:sp>
      <p:grpSp>
        <p:nvGrpSpPr>
          <p:cNvPr id="118" name="Group 75"/>
          <p:cNvGrpSpPr>
            <a:grpSpLocks noChangeAspect="1"/>
          </p:cNvGrpSpPr>
          <p:nvPr/>
        </p:nvGrpSpPr>
        <p:grpSpPr bwMode="auto">
          <a:xfrm>
            <a:off x="928108" y="1675728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119" name="Freeform 76"/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77"/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Rectangle 78"/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Rectangle 79"/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Rectangle 80"/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Rectangle 81"/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Rectangle 82"/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Rectangle 83"/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Rectangle 84"/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Rectangle 85"/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Rectangle 86"/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Rectangle 87"/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1" name="직사각형 130"/>
          <p:cNvSpPr/>
          <p:nvPr/>
        </p:nvSpPr>
        <p:spPr>
          <a:xfrm>
            <a:off x="763232" y="1898188"/>
            <a:ext cx="45397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prstClr val="white"/>
                </a:solidFill>
                <a:cs typeface="Aharoni" panose="02010803020104030203" pitchFamily="2" charset="-79"/>
              </a:rPr>
              <a:t>개요</a:t>
            </a:r>
            <a:endParaRPr lang="en-US" altLang="ko-KR" sz="6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682806" y="3641587"/>
            <a:ext cx="59690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0" name="Group 25"/>
          <p:cNvGrpSpPr>
            <a:grpSpLocks noChangeAspect="1"/>
          </p:cNvGrpSpPr>
          <p:nvPr/>
        </p:nvGrpSpPr>
        <p:grpSpPr bwMode="auto">
          <a:xfrm>
            <a:off x="910725" y="2606723"/>
            <a:ext cx="172622" cy="172662"/>
            <a:chOff x="1684" y="5"/>
            <a:chExt cx="4312" cy="4313"/>
          </a:xfrm>
          <a:solidFill>
            <a:schemeClr val="bg1">
              <a:alpha val="54000"/>
            </a:schemeClr>
          </a:solidFill>
        </p:grpSpPr>
        <p:sp>
          <p:nvSpPr>
            <p:cNvPr id="101" name="Freeform 26"/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27"/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28"/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29"/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30"/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31"/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Rectangle 32"/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Rectangle 33"/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34"/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35"/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36"/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37"/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Rectangle 38"/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39"/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1" name="Group 42"/>
          <p:cNvGrpSpPr>
            <a:grpSpLocks noChangeAspect="1"/>
          </p:cNvGrpSpPr>
          <p:nvPr/>
        </p:nvGrpSpPr>
        <p:grpSpPr bwMode="auto">
          <a:xfrm>
            <a:off x="918364" y="3953137"/>
            <a:ext cx="155948" cy="179995"/>
            <a:chOff x="1967" y="0"/>
            <a:chExt cx="3742" cy="4319"/>
          </a:xfrm>
          <a:solidFill>
            <a:srgbClr val="213990">
              <a:alpha val="54000"/>
            </a:srgbClr>
          </a:solidFill>
        </p:grpSpPr>
        <p:sp>
          <p:nvSpPr>
            <p:cNvPr id="162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3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4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5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6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7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8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9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0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1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2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3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4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5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6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177" name="직사각형 176"/>
          <p:cNvSpPr/>
          <p:nvPr/>
        </p:nvSpPr>
        <p:spPr>
          <a:xfrm>
            <a:off x="766708" y="2869842"/>
            <a:ext cx="441147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prstClr val="white"/>
                </a:solidFill>
                <a:cs typeface="Aharoni" panose="02010803020104030203" pitchFamily="2" charset="-79"/>
              </a:rPr>
              <a:t>기능</a:t>
            </a:r>
            <a:endParaRPr lang="en-US" altLang="ko-KR" sz="10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771001" y="4163908"/>
            <a:ext cx="441147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accent5">
                    <a:lumMod val="75000"/>
                  </a:schemeClr>
                </a:solidFill>
                <a:cs typeface="Aharoni" panose="02010803020104030203" pitchFamily="2" charset="-79"/>
              </a:rPr>
              <a:t>영상</a:t>
            </a:r>
            <a:endParaRPr lang="en-US" altLang="ko-KR" sz="1000" dirty="0">
              <a:solidFill>
                <a:schemeClr val="accent5">
                  <a:lumMod val="7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01682" y="5990993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hlinkClick r:id="rId4"/>
              </a:rPr>
              <a:t>YouTube</a:t>
            </a:r>
            <a:r>
              <a:rPr lang="en-US" altLang="ko-KR" dirty="0" smtClean="0"/>
              <a:t> : </a:t>
            </a:r>
            <a:r>
              <a:rPr lang="en-US" altLang="ko-KR" dirty="0" smtClean="0">
                <a:hlinkClick r:id="rId4"/>
              </a:rPr>
              <a:t>https</a:t>
            </a:r>
            <a:r>
              <a:rPr lang="en-US" altLang="ko-KR" dirty="0">
                <a:hlinkClick r:id="rId4"/>
              </a:rPr>
              <a:t>://youtu.be/TLDlT3LS_kI</a:t>
            </a:r>
            <a:endParaRPr lang="ko-KR" altLang="en-US" dirty="0"/>
          </a:p>
        </p:txBody>
      </p:sp>
      <p:pic>
        <p:nvPicPr>
          <p:cNvPr id="24" name="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2432" y="1169326"/>
            <a:ext cx="8085700" cy="4548207"/>
          </a:xfrm>
          <a:prstGeom prst="rect">
            <a:avLst/>
          </a:prstGeom>
        </p:spPr>
      </p:pic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/8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1286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233</Words>
  <Application>Microsoft Office PowerPoint</Application>
  <PresentationFormat>와이드스크린</PresentationFormat>
  <Paragraphs>66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Aharoni</vt:lpstr>
      <vt:lpstr>맑은 고딕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aaa</cp:lastModifiedBy>
  <cp:revision>34</cp:revision>
  <dcterms:created xsi:type="dcterms:W3CDTF">2021-01-31T04:48:28Z</dcterms:created>
  <dcterms:modified xsi:type="dcterms:W3CDTF">2021-03-31T07:44:32Z</dcterms:modified>
</cp:coreProperties>
</file>